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6" r:id="rId3"/>
    <p:sldId id="259" r:id="rId4"/>
    <p:sldId id="260" r:id="rId5"/>
    <p:sldId id="261" r:id="rId6"/>
    <p:sldId id="262"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clrMode="bw"/>
  <p:clrMru>
    <a:srgbClr val="F78F1E"/>
    <a:srgbClr val="F79900"/>
    <a:srgbClr val="FF9900"/>
    <a:srgbClr val="F98F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11" d="100"/>
          <a:sy n="111" d="100"/>
        </p:scale>
        <p:origin x="-15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6BFF2898-072C-CB4C-8042-0CDF0DF80881}" type="datetimeFigureOut">
              <a:rPr lang="en-US" smtClean="0"/>
              <a:pPr/>
              <a:t>6/01/12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9AE10-32BC-2F4D-B622-5D6C6FA5461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6BFF2898-072C-CB4C-8042-0CDF0DF80881}" type="datetimeFigureOut">
              <a:rPr lang="en-US" smtClean="0"/>
              <a:pPr/>
              <a:t>6/01/12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9AE10-32BC-2F4D-B622-5D6C6FA5461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6BFF2898-072C-CB4C-8042-0CDF0DF80881}" type="datetimeFigureOut">
              <a:rPr lang="en-US" smtClean="0"/>
              <a:pPr/>
              <a:t>6/01/12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9AE10-32BC-2F4D-B622-5D6C6FA5461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6BFF2898-072C-CB4C-8042-0CDF0DF80881}" type="datetimeFigureOut">
              <a:rPr lang="en-US" smtClean="0"/>
              <a:pPr/>
              <a:t>6/01/12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9AE10-32BC-2F4D-B622-5D6C6FA5461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6BFF2898-072C-CB4C-8042-0CDF0DF80881}" type="datetimeFigureOut">
              <a:rPr lang="en-US" smtClean="0"/>
              <a:pPr/>
              <a:t>6/01/12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9AE10-32BC-2F4D-B622-5D6C6FA5461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6BFF2898-072C-CB4C-8042-0CDF0DF80881}" type="datetimeFigureOut">
              <a:rPr lang="en-US" smtClean="0"/>
              <a:pPr/>
              <a:t>6/01/12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99AE10-32BC-2F4D-B622-5D6C6FA5461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6BFF2898-072C-CB4C-8042-0CDF0DF80881}" type="datetimeFigureOut">
              <a:rPr lang="en-US" smtClean="0"/>
              <a:pPr/>
              <a:t>6/01/12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99AE10-32BC-2F4D-B622-5D6C6FA5461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6BFF2898-072C-CB4C-8042-0CDF0DF80881}" type="datetimeFigureOut">
              <a:rPr lang="en-US" smtClean="0"/>
              <a:pPr/>
              <a:t>6/01/12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99AE10-32BC-2F4D-B622-5D6C6FA5461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F2898-072C-CB4C-8042-0CDF0DF80881}" type="datetimeFigureOut">
              <a:rPr lang="en-US" smtClean="0"/>
              <a:pPr/>
              <a:t>6/01/12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99AE10-32BC-2F4D-B622-5D6C6FA5461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6BFF2898-072C-CB4C-8042-0CDF0DF80881}" type="datetimeFigureOut">
              <a:rPr lang="en-US" smtClean="0"/>
              <a:pPr/>
              <a:t>6/01/12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99AE10-32BC-2F4D-B622-5D6C6FA5461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6BFF2898-072C-CB4C-8042-0CDF0DF80881}" type="datetimeFigureOut">
              <a:rPr lang="en-US" smtClean="0"/>
              <a:pPr/>
              <a:t>6/01/12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99AE10-32BC-2F4D-B622-5D6C6FA5461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F2898-072C-CB4C-8042-0CDF0DF80881}" type="datetimeFigureOut">
              <a:rPr lang="en-US" smtClean="0"/>
              <a:pPr/>
              <a:t>6/01/12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99AE10-32BC-2F4D-B622-5D6C6FA5461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7.jpeg"/><Relationship Id="rId5"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64099" y="961486"/>
            <a:ext cx="1794715" cy="896798"/>
          </a:xfrm>
        </p:spPr>
        <p:txBody>
          <a:bodyPr>
            <a:normAutofit/>
          </a:bodyPr>
          <a:lstStyle/>
          <a:p>
            <a:pPr algn="l"/>
            <a:r>
              <a:rPr lang="en-US" sz="2400" dirty="0" smtClean="0"/>
              <a:t>Logo</a:t>
            </a:r>
            <a:endParaRPr lang="en-US" sz="2400" dirty="0"/>
          </a:p>
        </p:txBody>
      </p:sp>
      <p:sp>
        <p:nvSpPr>
          <p:cNvPr id="3" name="Subtitle 2"/>
          <p:cNvSpPr>
            <a:spLocks noGrp="1"/>
          </p:cNvSpPr>
          <p:nvPr>
            <p:ph type="subTitle" idx="1"/>
          </p:nvPr>
        </p:nvSpPr>
        <p:spPr>
          <a:xfrm>
            <a:off x="4864099" y="1858284"/>
            <a:ext cx="3479800" cy="3244929"/>
          </a:xfrm>
        </p:spPr>
        <p:txBody>
          <a:bodyPr>
            <a:normAutofit/>
          </a:bodyPr>
          <a:lstStyle/>
          <a:p>
            <a:pPr algn="l"/>
            <a:r>
              <a:rPr lang="en-US" sz="1400" dirty="0" smtClean="0"/>
              <a:t>The </a:t>
            </a:r>
            <a:r>
              <a:rPr lang="en-US" sz="1400" dirty="0" err="1" smtClean="0"/>
              <a:t>CarAdvice</a:t>
            </a:r>
            <a:r>
              <a:rPr lang="en-US" sz="1400" dirty="0" smtClean="0"/>
              <a:t> Logo should always appear in a specified and consistent manor as illustrated in this document. The logo should be used without a tag line. </a:t>
            </a:r>
          </a:p>
          <a:p>
            <a:pPr algn="l"/>
            <a:endParaRPr lang="en-US" sz="1400" dirty="0" smtClean="0"/>
          </a:p>
          <a:p>
            <a:pPr algn="l"/>
            <a:r>
              <a:rPr lang="en-US" sz="1400" b="1" dirty="0" smtClean="0"/>
              <a:t>Elements</a:t>
            </a:r>
          </a:p>
          <a:p>
            <a:pPr algn="l"/>
            <a:r>
              <a:rPr lang="en-US" sz="1400" dirty="0" smtClean="0"/>
              <a:t>The logo consists of two elements, the company name and a graphic element. They have been specifically set and should only be altered in exceptional circumstances.</a:t>
            </a:r>
          </a:p>
          <a:p>
            <a:pPr algn="l"/>
            <a:endParaRPr lang="en-US" sz="1400" dirty="0" smtClean="0"/>
          </a:p>
          <a:p>
            <a:pPr algn="l"/>
            <a:r>
              <a:rPr lang="en-US" sz="1400" dirty="0" smtClean="0"/>
              <a:t>The logo font used is called Gunship.  </a:t>
            </a:r>
          </a:p>
          <a:p>
            <a:pPr algn="l"/>
            <a:endParaRPr lang="en-US" sz="1400" dirty="0"/>
          </a:p>
        </p:txBody>
      </p:sp>
      <p:pic>
        <p:nvPicPr>
          <p:cNvPr id="4" name="Picture 3" descr="CA-Logo-Welcome.jpg"/>
          <p:cNvPicPr>
            <a:picLocks noChangeAspect="1"/>
          </p:cNvPicPr>
          <p:nvPr/>
        </p:nvPicPr>
        <p:blipFill>
          <a:blip r:embed="rId2"/>
          <a:stretch>
            <a:fillRect/>
          </a:stretch>
        </p:blipFill>
        <p:spPr>
          <a:xfrm>
            <a:off x="482600" y="1337293"/>
            <a:ext cx="3810000" cy="10033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16500" y="1092057"/>
            <a:ext cx="3479800" cy="746887"/>
          </a:xfrm>
        </p:spPr>
        <p:txBody>
          <a:bodyPr>
            <a:normAutofit/>
          </a:bodyPr>
          <a:lstStyle/>
          <a:p>
            <a:pPr algn="l"/>
            <a:r>
              <a:rPr lang="en-US" sz="2400" dirty="0" smtClean="0"/>
              <a:t>Exclusion zone</a:t>
            </a:r>
            <a:endParaRPr lang="en-US" sz="2400" dirty="0"/>
          </a:p>
        </p:txBody>
      </p:sp>
      <p:sp>
        <p:nvSpPr>
          <p:cNvPr id="3" name="Subtitle 2"/>
          <p:cNvSpPr>
            <a:spLocks noGrp="1"/>
          </p:cNvSpPr>
          <p:nvPr>
            <p:ph type="subTitle" idx="1"/>
          </p:nvPr>
        </p:nvSpPr>
        <p:spPr>
          <a:xfrm>
            <a:off x="5016500" y="1838944"/>
            <a:ext cx="3479800" cy="2220660"/>
          </a:xfrm>
        </p:spPr>
        <p:txBody>
          <a:bodyPr>
            <a:normAutofit/>
          </a:bodyPr>
          <a:lstStyle/>
          <a:p>
            <a:pPr algn="l"/>
            <a:r>
              <a:rPr lang="en-US" sz="1400" dirty="0" smtClean="0"/>
              <a:t>To communicate effectively, a minimum amount of space around the logo is to be left clear from text, logos, symbols etc. </a:t>
            </a:r>
          </a:p>
          <a:p>
            <a:pPr algn="l"/>
            <a:r>
              <a:rPr lang="en-US" sz="1400" dirty="0" smtClean="0"/>
              <a:t>There should never be any text or graphic content overlaying the logo. </a:t>
            </a:r>
          </a:p>
          <a:p>
            <a:pPr algn="l"/>
            <a:endParaRPr lang="en-US" sz="1400" dirty="0" smtClean="0"/>
          </a:p>
          <a:p>
            <a:pPr algn="l"/>
            <a:r>
              <a:rPr lang="en-US" sz="1400" dirty="0" smtClean="0"/>
              <a:t>The space around the logo should be a minimum of 20 pixels .</a:t>
            </a:r>
          </a:p>
        </p:txBody>
      </p:sp>
      <p:pic>
        <p:nvPicPr>
          <p:cNvPr id="5" name="Picture 4"/>
          <p:cNvPicPr>
            <a:picLocks noChangeAspect="1"/>
          </p:cNvPicPr>
          <p:nvPr/>
        </p:nvPicPr>
        <p:blipFill>
          <a:blip r:embed="rId2"/>
          <a:stretch>
            <a:fillRect/>
          </a:stretch>
        </p:blipFill>
        <p:spPr>
          <a:xfrm>
            <a:off x="569596" y="1314450"/>
            <a:ext cx="4140200" cy="1409700"/>
          </a:xfrm>
          <a:prstGeom prst="rect">
            <a:avLst/>
          </a:prstGeom>
        </p:spPr>
      </p:pic>
      <p:sp>
        <p:nvSpPr>
          <p:cNvPr id="8" name="Title 1"/>
          <p:cNvSpPr txBox="1">
            <a:spLocks/>
          </p:cNvSpPr>
          <p:nvPr/>
        </p:nvSpPr>
        <p:spPr>
          <a:xfrm>
            <a:off x="5016500" y="3874964"/>
            <a:ext cx="3479800" cy="746887"/>
          </a:xfrm>
          <a:prstGeom prst="rect">
            <a:avLst/>
          </a:prstGeom>
        </p:spPr>
        <p:txBody>
          <a:bodyPr vert="horz" lIns="91440" tIns="45720" rIns="91440" bIns="45720" rtlCol="0" anchor="ctr">
            <a:norm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sz="2400" dirty="0" smtClean="0">
                <a:latin typeface="+mj-lt"/>
                <a:ea typeface="+mj-ea"/>
                <a:cs typeface="+mj-cs"/>
              </a:rPr>
              <a:t>Minimum logo size</a:t>
            </a:r>
            <a:endParaRPr kumimoji="0" lang="en-US" sz="2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64100" y="513087"/>
            <a:ext cx="3705712" cy="1053778"/>
          </a:xfrm>
        </p:spPr>
        <p:txBody>
          <a:bodyPr>
            <a:normAutofit/>
          </a:bodyPr>
          <a:lstStyle/>
          <a:p>
            <a:pPr algn="l"/>
            <a:r>
              <a:rPr lang="en-US" sz="2400" dirty="0" smtClean="0"/>
              <a:t>Logo – </a:t>
            </a:r>
            <a:r>
              <a:rPr lang="en-US" sz="2400" dirty="0" err="1" smtClean="0"/>
              <a:t>colour</a:t>
            </a:r>
            <a:r>
              <a:rPr lang="en-US" sz="2400" dirty="0" smtClean="0"/>
              <a:t> versions</a:t>
            </a:r>
            <a:endParaRPr lang="en-US" sz="2400" dirty="0"/>
          </a:p>
        </p:txBody>
      </p:sp>
      <p:sp>
        <p:nvSpPr>
          <p:cNvPr id="3" name="Subtitle 2"/>
          <p:cNvSpPr>
            <a:spLocks noGrp="1"/>
          </p:cNvSpPr>
          <p:nvPr>
            <p:ph type="subTitle" idx="1"/>
          </p:nvPr>
        </p:nvSpPr>
        <p:spPr>
          <a:xfrm>
            <a:off x="4864099" y="2210018"/>
            <a:ext cx="3479800" cy="2217561"/>
          </a:xfrm>
        </p:spPr>
        <p:txBody>
          <a:bodyPr>
            <a:normAutofit/>
          </a:bodyPr>
          <a:lstStyle/>
          <a:p>
            <a:pPr lvl="0" algn="l"/>
            <a:r>
              <a:rPr lang="en-US" sz="1400" b="1" dirty="0" err="1" smtClean="0"/>
              <a:t>Colour</a:t>
            </a:r>
            <a:r>
              <a:rPr lang="en-US" sz="1400" b="1" dirty="0" smtClean="0"/>
              <a:t> logos</a:t>
            </a:r>
          </a:p>
          <a:p>
            <a:pPr algn="l"/>
            <a:r>
              <a:rPr lang="en-US" sz="1400" dirty="0" smtClean="0"/>
              <a:t>For the brand’s identity, consistency is important. Core brand </a:t>
            </a:r>
            <a:r>
              <a:rPr lang="en-US" sz="1400" dirty="0" err="1" smtClean="0"/>
              <a:t>colours</a:t>
            </a:r>
            <a:r>
              <a:rPr lang="en-US" sz="1400" dirty="0" smtClean="0"/>
              <a:t> are Orange, Black and White.</a:t>
            </a:r>
          </a:p>
          <a:p>
            <a:pPr algn="l"/>
            <a:endParaRPr lang="en-US" sz="1400" dirty="0" smtClean="0"/>
          </a:p>
          <a:p>
            <a:pPr algn="l"/>
            <a:r>
              <a:rPr lang="en-US" sz="1400" dirty="0" smtClean="0"/>
              <a:t>Logos on a black background (2&amp;4) should only be used on black backgrounds.</a:t>
            </a:r>
          </a:p>
          <a:p>
            <a:pPr algn="l"/>
            <a:endParaRPr lang="en-US" sz="1400" dirty="0" smtClean="0"/>
          </a:p>
        </p:txBody>
      </p:sp>
      <p:pic>
        <p:nvPicPr>
          <p:cNvPr id="4" name="Picture 3" descr="CA-Logo-Welcome.jpg"/>
          <p:cNvPicPr>
            <a:picLocks noChangeAspect="1"/>
          </p:cNvPicPr>
          <p:nvPr/>
        </p:nvPicPr>
        <p:blipFill>
          <a:blip r:embed="rId2"/>
          <a:stretch>
            <a:fillRect/>
          </a:stretch>
        </p:blipFill>
        <p:spPr>
          <a:xfrm>
            <a:off x="482600" y="961486"/>
            <a:ext cx="3810000" cy="1003300"/>
          </a:xfrm>
          <a:prstGeom prst="rect">
            <a:avLst/>
          </a:prstGeom>
        </p:spPr>
      </p:pic>
      <p:pic>
        <p:nvPicPr>
          <p:cNvPr id="5" name="Picture 4" descr="BSG_BlackonWhite_Logo.jpg"/>
          <p:cNvPicPr>
            <a:picLocks noChangeAspect="1"/>
          </p:cNvPicPr>
          <p:nvPr/>
        </p:nvPicPr>
        <p:blipFill>
          <a:blip r:embed="rId3"/>
          <a:stretch>
            <a:fillRect/>
          </a:stretch>
        </p:blipFill>
        <p:spPr>
          <a:xfrm>
            <a:off x="268948" y="3493452"/>
            <a:ext cx="3810000" cy="1003300"/>
          </a:xfrm>
          <a:prstGeom prst="rect">
            <a:avLst/>
          </a:prstGeom>
        </p:spPr>
      </p:pic>
      <p:pic>
        <p:nvPicPr>
          <p:cNvPr id="6" name="Picture 5" descr="BSG_OrangeonBlack_Logo.jpg"/>
          <p:cNvPicPr>
            <a:picLocks noChangeAspect="1"/>
          </p:cNvPicPr>
          <p:nvPr/>
        </p:nvPicPr>
        <p:blipFill>
          <a:blip r:embed="rId4"/>
          <a:stretch>
            <a:fillRect/>
          </a:stretch>
        </p:blipFill>
        <p:spPr>
          <a:xfrm>
            <a:off x="482600" y="2274708"/>
            <a:ext cx="3810000" cy="1003300"/>
          </a:xfrm>
          <a:prstGeom prst="rect">
            <a:avLst/>
          </a:prstGeom>
        </p:spPr>
      </p:pic>
      <p:pic>
        <p:nvPicPr>
          <p:cNvPr id="7" name="Picture 6" descr="BSG_WhiteonBlack_Logo.jpg"/>
          <p:cNvPicPr>
            <a:picLocks noChangeAspect="1"/>
          </p:cNvPicPr>
          <p:nvPr/>
        </p:nvPicPr>
        <p:blipFill>
          <a:blip r:embed="rId5"/>
          <a:stretch>
            <a:fillRect/>
          </a:stretch>
        </p:blipFill>
        <p:spPr>
          <a:xfrm>
            <a:off x="482600" y="5170815"/>
            <a:ext cx="3810000" cy="1003300"/>
          </a:xfrm>
          <a:prstGeom prst="rect">
            <a:avLst/>
          </a:prstGeom>
        </p:spPr>
      </p:pic>
      <p:sp>
        <p:nvSpPr>
          <p:cNvPr id="9" name="Subtitle 2"/>
          <p:cNvSpPr txBox="1">
            <a:spLocks/>
          </p:cNvSpPr>
          <p:nvPr/>
        </p:nvSpPr>
        <p:spPr>
          <a:xfrm>
            <a:off x="4864099" y="5170815"/>
            <a:ext cx="3479800" cy="1265524"/>
          </a:xfrm>
          <a:prstGeom prst="rect">
            <a:avLst/>
          </a:prstGeom>
        </p:spPr>
        <p:txBody>
          <a:bodyPr vert="horz" lIns="91440" tIns="45720" rIns="91440" bIns="45720" rtlCol="0">
            <a:normAutofit/>
          </a:bodyPr>
          <a:lstStyle/>
          <a:p>
            <a:pPr marR="0" lvl="0" defTabSz="457200" rtl="0" eaLnBrk="1" fontAlgn="auto" latinLnBrk="0" hangingPunct="1">
              <a:lnSpc>
                <a:spcPct val="100000"/>
              </a:lnSpc>
              <a:spcAft>
                <a:spcPts val="0"/>
              </a:spcAft>
              <a:buClrTx/>
              <a:buSzTx/>
              <a:buFont typeface="Arial"/>
              <a:buNone/>
              <a:tabLst/>
              <a:defRPr/>
            </a:pPr>
            <a:r>
              <a:rPr kumimoji="0" lang="en-US" sz="1400" b="1" i="0" u="none" strike="noStrike" kern="1200" cap="none" spc="0" normalizeH="0" baseline="0" noProof="0" dirty="0" smtClean="0">
                <a:ln>
                  <a:noFill/>
                </a:ln>
                <a:solidFill>
                  <a:schemeClr val="tx1">
                    <a:tint val="75000"/>
                  </a:schemeClr>
                </a:solidFill>
                <a:effectLst/>
                <a:uLnTx/>
                <a:uFillTx/>
                <a:latin typeface="+mn-lt"/>
                <a:ea typeface="+mn-ea"/>
                <a:cs typeface="+mn-cs"/>
              </a:rPr>
              <a:t>Black and White Logos</a:t>
            </a:r>
          </a:p>
          <a:p>
            <a:pPr marR="0" lvl="0" defTabSz="457200" rtl="0" eaLnBrk="1" fontAlgn="auto" latinLnBrk="0" hangingPunct="1">
              <a:lnSpc>
                <a:spcPct val="100000"/>
              </a:lnSpc>
              <a:spcAft>
                <a:spcPts val="0"/>
              </a:spcAft>
              <a:buClrTx/>
              <a:buSzTx/>
              <a:buFont typeface="Arial"/>
              <a:buNone/>
              <a:tabLst/>
              <a:defRPr/>
            </a:pPr>
            <a:r>
              <a:rPr kumimoji="0" lang="en-US" sz="1400" b="0" i="0" u="none" strike="noStrike" kern="1200" cap="none" spc="0" normalizeH="0" baseline="0" noProof="0" dirty="0" smtClean="0">
                <a:ln>
                  <a:noFill/>
                </a:ln>
                <a:solidFill>
                  <a:schemeClr val="tx1">
                    <a:tint val="75000"/>
                  </a:schemeClr>
                </a:solidFill>
                <a:effectLst/>
                <a:uLnTx/>
                <a:uFillTx/>
                <a:latin typeface="+mn-lt"/>
                <a:ea typeface="+mn-ea"/>
                <a:cs typeface="+mn-cs"/>
              </a:rPr>
              <a:t>These logos should only be used in exceptional circumstances.  If used it should be in 100% black. It should never be tinted. Depending on placement </a:t>
            </a:r>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14" name="TextBox 13"/>
          <p:cNvSpPr txBox="1"/>
          <p:nvPr/>
        </p:nvSpPr>
        <p:spPr>
          <a:xfrm>
            <a:off x="482600" y="1964786"/>
            <a:ext cx="128540" cy="215444"/>
          </a:xfrm>
          <a:prstGeom prst="rect">
            <a:avLst/>
          </a:prstGeom>
          <a:noFill/>
        </p:spPr>
        <p:txBody>
          <a:bodyPr wrap="square" rtlCol="0">
            <a:spAutoFit/>
          </a:bodyPr>
          <a:lstStyle/>
          <a:p>
            <a:r>
              <a:rPr lang="en-US" sz="800" dirty="0" smtClean="0"/>
              <a:t>1</a:t>
            </a:r>
            <a:endParaRPr lang="en-US" sz="800" dirty="0"/>
          </a:p>
        </p:txBody>
      </p:sp>
      <p:sp>
        <p:nvSpPr>
          <p:cNvPr id="15" name="TextBox 14"/>
          <p:cNvSpPr txBox="1"/>
          <p:nvPr/>
        </p:nvSpPr>
        <p:spPr>
          <a:xfrm>
            <a:off x="482600" y="3278008"/>
            <a:ext cx="128540" cy="215444"/>
          </a:xfrm>
          <a:prstGeom prst="rect">
            <a:avLst/>
          </a:prstGeom>
          <a:noFill/>
        </p:spPr>
        <p:txBody>
          <a:bodyPr wrap="square" rtlCol="0">
            <a:spAutoFit/>
          </a:bodyPr>
          <a:lstStyle/>
          <a:p>
            <a:r>
              <a:rPr lang="en-US" sz="800" dirty="0" smtClean="0"/>
              <a:t>2</a:t>
            </a:r>
            <a:endParaRPr lang="en-US" sz="800" dirty="0"/>
          </a:p>
        </p:txBody>
      </p:sp>
      <p:sp>
        <p:nvSpPr>
          <p:cNvPr id="16" name="TextBox 15"/>
          <p:cNvSpPr txBox="1"/>
          <p:nvPr/>
        </p:nvSpPr>
        <p:spPr>
          <a:xfrm>
            <a:off x="482600" y="6220895"/>
            <a:ext cx="128540" cy="215444"/>
          </a:xfrm>
          <a:prstGeom prst="rect">
            <a:avLst/>
          </a:prstGeom>
          <a:noFill/>
        </p:spPr>
        <p:txBody>
          <a:bodyPr wrap="square" rtlCol="0">
            <a:spAutoFit/>
          </a:bodyPr>
          <a:lstStyle/>
          <a:p>
            <a:r>
              <a:rPr lang="en-US" sz="800" dirty="0" smtClean="0"/>
              <a:t>4</a:t>
            </a:r>
            <a:endParaRPr lang="en-US" sz="800" dirty="0"/>
          </a:p>
        </p:txBody>
      </p:sp>
      <p:sp>
        <p:nvSpPr>
          <p:cNvPr id="17" name="TextBox 16"/>
          <p:cNvSpPr txBox="1"/>
          <p:nvPr/>
        </p:nvSpPr>
        <p:spPr>
          <a:xfrm>
            <a:off x="482600" y="4684172"/>
            <a:ext cx="128540" cy="215444"/>
          </a:xfrm>
          <a:prstGeom prst="rect">
            <a:avLst/>
          </a:prstGeom>
          <a:noFill/>
        </p:spPr>
        <p:txBody>
          <a:bodyPr wrap="square" rtlCol="0">
            <a:spAutoFit/>
          </a:bodyPr>
          <a:lstStyle/>
          <a:p>
            <a:r>
              <a:rPr lang="en-US" sz="800" dirty="0" smtClean="0"/>
              <a:t>3</a:t>
            </a:r>
            <a:endParaRPr lang="en-US" sz="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64100" y="422848"/>
            <a:ext cx="3479801" cy="896798"/>
          </a:xfrm>
        </p:spPr>
        <p:txBody>
          <a:bodyPr>
            <a:normAutofit/>
          </a:bodyPr>
          <a:lstStyle/>
          <a:p>
            <a:pPr algn="l"/>
            <a:r>
              <a:rPr lang="en-US" sz="2400" dirty="0" err="1" smtClean="0"/>
              <a:t>Colour</a:t>
            </a:r>
            <a:r>
              <a:rPr lang="en-US" sz="2400" dirty="0" smtClean="0"/>
              <a:t> palette</a:t>
            </a:r>
            <a:endParaRPr lang="en-US" sz="2400" dirty="0"/>
          </a:p>
        </p:txBody>
      </p:sp>
      <p:sp>
        <p:nvSpPr>
          <p:cNvPr id="5" name="Rectangle 4"/>
          <p:cNvSpPr/>
          <p:nvPr/>
        </p:nvSpPr>
        <p:spPr>
          <a:xfrm>
            <a:off x="1030236" y="1252904"/>
            <a:ext cx="1569194" cy="1390396"/>
          </a:xfrm>
          <a:prstGeom prst="rect">
            <a:avLst/>
          </a:prstGeom>
          <a:solidFill>
            <a:srgbClr val="F78F1E"/>
          </a:solidFill>
          <a:ln>
            <a:noFill/>
          </a:ln>
          <a:effectLst>
            <a:outerShdw blurRad="40000" dist="23000" dir="5400000" rotWithShape="0">
              <a:schemeClr val="tx1">
                <a:lumMod val="75000"/>
                <a:lumOff val="2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98F26"/>
              </a:solidFill>
            </a:endParaRPr>
          </a:p>
        </p:txBody>
      </p:sp>
      <p:graphicFrame>
        <p:nvGraphicFramePr>
          <p:cNvPr id="7" name="Table 6"/>
          <p:cNvGraphicFramePr>
            <a:graphicFrameLocks noGrp="1"/>
          </p:cNvGraphicFramePr>
          <p:nvPr/>
        </p:nvGraphicFramePr>
        <p:xfrm>
          <a:off x="4864100" y="1319646"/>
          <a:ext cx="1070672" cy="975360"/>
        </p:xfrm>
        <a:graphic>
          <a:graphicData uri="http://schemas.openxmlformats.org/drawingml/2006/table">
            <a:tbl>
              <a:tblPr firstRow="1" bandRow="1">
                <a:tableStyleId>{2D5ABB26-0587-4C30-8999-92F81FD0307C}</a:tableStyleId>
              </a:tblPr>
              <a:tblGrid>
                <a:gridCol w="535336"/>
                <a:gridCol w="535336"/>
              </a:tblGrid>
              <a:tr h="189002">
                <a:tc>
                  <a:txBody>
                    <a:bodyPr/>
                    <a:lstStyle/>
                    <a:p>
                      <a:r>
                        <a:rPr lang="en-US" sz="1000" b="1" dirty="0" smtClean="0"/>
                        <a:t>C</a:t>
                      </a:r>
                      <a:endParaRPr lang="en-US" sz="1000" b="1" dirty="0"/>
                    </a:p>
                  </a:txBody>
                  <a:tcPr/>
                </a:tc>
                <a:tc>
                  <a:txBody>
                    <a:bodyPr/>
                    <a:lstStyle/>
                    <a:p>
                      <a:r>
                        <a:rPr lang="en-US" sz="1000" dirty="0" smtClean="0"/>
                        <a:t>0</a:t>
                      </a:r>
                      <a:endParaRPr lang="en-US" sz="1000" dirty="0"/>
                    </a:p>
                  </a:txBody>
                  <a:tcPr/>
                </a:tc>
              </a:tr>
              <a:tr h="189002">
                <a:tc>
                  <a:txBody>
                    <a:bodyPr/>
                    <a:lstStyle/>
                    <a:p>
                      <a:r>
                        <a:rPr lang="en-US" sz="1000" b="1" dirty="0" smtClean="0"/>
                        <a:t>M</a:t>
                      </a:r>
                      <a:endParaRPr lang="en-US" sz="1000" b="1" dirty="0"/>
                    </a:p>
                  </a:txBody>
                  <a:tcPr/>
                </a:tc>
                <a:tc>
                  <a:txBody>
                    <a:bodyPr/>
                    <a:lstStyle/>
                    <a:p>
                      <a:r>
                        <a:rPr lang="en-US" sz="1000" dirty="0" smtClean="0"/>
                        <a:t>0.421</a:t>
                      </a:r>
                      <a:endParaRPr lang="en-US" sz="1000" dirty="0"/>
                    </a:p>
                  </a:txBody>
                  <a:tcPr/>
                </a:tc>
              </a:tr>
              <a:tr h="189002">
                <a:tc>
                  <a:txBody>
                    <a:bodyPr/>
                    <a:lstStyle/>
                    <a:p>
                      <a:r>
                        <a:rPr lang="en-US" sz="1000" b="1" dirty="0" smtClean="0"/>
                        <a:t>Y</a:t>
                      </a:r>
                      <a:endParaRPr lang="en-US" sz="1000" b="1" dirty="0"/>
                    </a:p>
                  </a:txBody>
                  <a:tcPr/>
                </a:tc>
                <a:tc>
                  <a:txBody>
                    <a:bodyPr/>
                    <a:lstStyle/>
                    <a:p>
                      <a:r>
                        <a:rPr lang="en-US" sz="1000" dirty="0" smtClean="0"/>
                        <a:t>0.879</a:t>
                      </a:r>
                      <a:endParaRPr lang="en-US" sz="1000" dirty="0"/>
                    </a:p>
                  </a:txBody>
                  <a:tcPr/>
                </a:tc>
              </a:tr>
              <a:tr h="189002">
                <a:tc>
                  <a:txBody>
                    <a:bodyPr/>
                    <a:lstStyle/>
                    <a:p>
                      <a:r>
                        <a:rPr lang="en-US" sz="1000" b="1" dirty="0" smtClean="0"/>
                        <a:t>K</a:t>
                      </a:r>
                      <a:endParaRPr lang="en-US" sz="1000" b="1" dirty="0"/>
                    </a:p>
                  </a:txBody>
                  <a:tcPr/>
                </a:tc>
                <a:tc>
                  <a:txBody>
                    <a:bodyPr/>
                    <a:lstStyle/>
                    <a:p>
                      <a:r>
                        <a:rPr lang="en-US" sz="1000" dirty="0" smtClean="0"/>
                        <a:t>0.031</a:t>
                      </a:r>
                      <a:endParaRPr lang="en-US" sz="1000" dirty="0"/>
                    </a:p>
                  </a:txBody>
                  <a:tcPr/>
                </a:tc>
              </a:tr>
            </a:tbl>
          </a:graphicData>
        </a:graphic>
      </p:graphicFrame>
      <p:graphicFrame>
        <p:nvGraphicFramePr>
          <p:cNvPr id="8" name="Table 7"/>
          <p:cNvGraphicFramePr>
            <a:graphicFrameLocks noGrp="1"/>
          </p:cNvGraphicFramePr>
          <p:nvPr/>
        </p:nvGraphicFramePr>
        <p:xfrm>
          <a:off x="6094945" y="1319646"/>
          <a:ext cx="908086" cy="731520"/>
        </p:xfrm>
        <a:graphic>
          <a:graphicData uri="http://schemas.openxmlformats.org/drawingml/2006/table">
            <a:tbl>
              <a:tblPr firstRow="1" bandRow="1">
                <a:tableStyleId>{2D5ABB26-0587-4C30-8999-92F81FD0307C}</a:tableStyleId>
              </a:tblPr>
              <a:tblGrid>
                <a:gridCol w="454043"/>
                <a:gridCol w="454043"/>
              </a:tblGrid>
              <a:tr h="189002">
                <a:tc>
                  <a:txBody>
                    <a:bodyPr/>
                    <a:lstStyle/>
                    <a:p>
                      <a:r>
                        <a:rPr lang="en-US" sz="1000" b="1" dirty="0" smtClean="0"/>
                        <a:t>R</a:t>
                      </a:r>
                      <a:endParaRPr lang="en-US" sz="1000" b="1" dirty="0"/>
                    </a:p>
                  </a:txBody>
                  <a:tcPr/>
                </a:tc>
                <a:tc>
                  <a:txBody>
                    <a:bodyPr/>
                    <a:lstStyle/>
                    <a:p>
                      <a:r>
                        <a:rPr lang="en-US" sz="1000" dirty="0" smtClean="0"/>
                        <a:t>247</a:t>
                      </a:r>
                      <a:endParaRPr lang="en-US" sz="1000" dirty="0"/>
                    </a:p>
                  </a:txBody>
                  <a:tcPr/>
                </a:tc>
              </a:tr>
              <a:tr h="189002">
                <a:tc>
                  <a:txBody>
                    <a:bodyPr/>
                    <a:lstStyle/>
                    <a:p>
                      <a:r>
                        <a:rPr lang="en-US" sz="1000" b="1" dirty="0" smtClean="0"/>
                        <a:t>G</a:t>
                      </a:r>
                      <a:endParaRPr lang="en-US" sz="1000" b="1" dirty="0"/>
                    </a:p>
                  </a:txBody>
                  <a:tcPr/>
                </a:tc>
                <a:tc>
                  <a:txBody>
                    <a:bodyPr/>
                    <a:lstStyle/>
                    <a:p>
                      <a:r>
                        <a:rPr lang="en-US" sz="1000" dirty="0" smtClean="0"/>
                        <a:t>143</a:t>
                      </a:r>
                      <a:endParaRPr lang="en-US" sz="1000" dirty="0"/>
                    </a:p>
                  </a:txBody>
                  <a:tcPr/>
                </a:tc>
              </a:tr>
              <a:tr h="189002">
                <a:tc>
                  <a:txBody>
                    <a:bodyPr/>
                    <a:lstStyle/>
                    <a:p>
                      <a:r>
                        <a:rPr lang="en-US" sz="1000" b="1" dirty="0" smtClean="0"/>
                        <a:t>B</a:t>
                      </a:r>
                      <a:endParaRPr lang="en-US" sz="1000" b="1" dirty="0"/>
                    </a:p>
                  </a:txBody>
                  <a:tcPr/>
                </a:tc>
                <a:tc>
                  <a:txBody>
                    <a:bodyPr/>
                    <a:lstStyle/>
                    <a:p>
                      <a:r>
                        <a:rPr lang="en-US" sz="1000" dirty="0" smtClean="0"/>
                        <a:t>30</a:t>
                      </a:r>
                      <a:endParaRPr lang="en-US" sz="1000" dirty="0"/>
                    </a:p>
                  </a:txBody>
                  <a:tcPr/>
                </a:tc>
              </a:tr>
            </a:tbl>
          </a:graphicData>
        </a:graphic>
      </p:graphicFrame>
      <p:sp>
        <p:nvSpPr>
          <p:cNvPr id="9" name="TextBox 8"/>
          <p:cNvSpPr txBox="1"/>
          <p:nvPr/>
        </p:nvSpPr>
        <p:spPr>
          <a:xfrm>
            <a:off x="7293380" y="1319646"/>
            <a:ext cx="1240822" cy="553998"/>
          </a:xfrm>
          <a:prstGeom prst="rect">
            <a:avLst/>
          </a:prstGeom>
          <a:noFill/>
        </p:spPr>
        <p:txBody>
          <a:bodyPr wrap="square" rtlCol="0" anchor="t">
            <a:spAutoFit/>
          </a:bodyPr>
          <a:lstStyle/>
          <a:p>
            <a:r>
              <a:rPr lang="en-US" sz="1000" b="1" dirty="0" smtClean="0"/>
              <a:t>#F78F1E (original) </a:t>
            </a:r>
          </a:p>
          <a:p>
            <a:endParaRPr lang="en-US" sz="1000" b="1" dirty="0" smtClean="0"/>
          </a:p>
          <a:p>
            <a:r>
              <a:rPr lang="en-US" sz="1000" b="1" dirty="0" smtClean="0"/>
              <a:t>#FF8822 (</a:t>
            </a:r>
            <a:r>
              <a:rPr lang="en-US" sz="1000" b="1" dirty="0" err="1" smtClean="0"/>
              <a:t>websafe</a:t>
            </a:r>
            <a:r>
              <a:rPr lang="en-US" sz="1000" b="1" dirty="0" smtClean="0"/>
              <a:t>)</a:t>
            </a:r>
            <a:endParaRPr lang="en-US" sz="1000" b="1" dirty="0"/>
          </a:p>
        </p:txBody>
      </p:sp>
      <p:sp>
        <p:nvSpPr>
          <p:cNvPr id="10" name="Rectangle 9"/>
          <p:cNvSpPr/>
          <p:nvPr/>
        </p:nvSpPr>
        <p:spPr>
          <a:xfrm>
            <a:off x="1030236" y="3106912"/>
            <a:ext cx="1569194" cy="1390396"/>
          </a:xfrm>
          <a:prstGeom prst="rect">
            <a:avLst/>
          </a:prstGeom>
          <a:solidFill>
            <a:schemeClr val="tx1">
              <a:lumMod val="95000"/>
              <a:lumOff val="5000"/>
            </a:schemeClr>
          </a:solidFill>
          <a:ln>
            <a:noFill/>
          </a:ln>
          <a:effectLst>
            <a:outerShdw blurRad="40000" dist="23000" dir="5400000" rotWithShape="0">
              <a:schemeClr val="tx1">
                <a:lumMod val="75000"/>
                <a:lumOff val="2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98F26"/>
              </a:solidFill>
            </a:endParaRPr>
          </a:p>
        </p:txBody>
      </p:sp>
      <p:graphicFrame>
        <p:nvGraphicFramePr>
          <p:cNvPr id="12" name="Table 11"/>
          <p:cNvGraphicFramePr>
            <a:graphicFrameLocks noGrp="1"/>
          </p:cNvGraphicFramePr>
          <p:nvPr/>
        </p:nvGraphicFramePr>
        <p:xfrm>
          <a:off x="4864100" y="3106912"/>
          <a:ext cx="908086" cy="975360"/>
        </p:xfrm>
        <a:graphic>
          <a:graphicData uri="http://schemas.openxmlformats.org/drawingml/2006/table">
            <a:tbl>
              <a:tblPr firstRow="1" bandRow="1">
                <a:tableStyleId>{2D5ABB26-0587-4C30-8999-92F81FD0307C}</a:tableStyleId>
              </a:tblPr>
              <a:tblGrid>
                <a:gridCol w="454043"/>
                <a:gridCol w="454043"/>
              </a:tblGrid>
              <a:tr h="189002">
                <a:tc>
                  <a:txBody>
                    <a:bodyPr/>
                    <a:lstStyle/>
                    <a:p>
                      <a:r>
                        <a:rPr lang="en-US" sz="1000" b="1" dirty="0" smtClean="0"/>
                        <a:t>C</a:t>
                      </a:r>
                      <a:endParaRPr lang="en-US" sz="1000" b="1" dirty="0"/>
                    </a:p>
                  </a:txBody>
                  <a:tcPr/>
                </a:tc>
                <a:tc>
                  <a:txBody>
                    <a:bodyPr/>
                    <a:lstStyle/>
                    <a:p>
                      <a:r>
                        <a:rPr lang="en-US" sz="1000" dirty="0" smtClean="0"/>
                        <a:t>0</a:t>
                      </a:r>
                      <a:endParaRPr lang="en-US" sz="1000" dirty="0"/>
                    </a:p>
                  </a:txBody>
                  <a:tcPr/>
                </a:tc>
              </a:tr>
              <a:tr h="189002">
                <a:tc>
                  <a:txBody>
                    <a:bodyPr/>
                    <a:lstStyle/>
                    <a:p>
                      <a:r>
                        <a:rPr lang="en-US" sz="1000" b="1" dirty="0" smtClean="0"/>
                        <a:t>M</a:t>
                      </a:r>
                      <a:endParaRPr lang="en-US" sz="1000" b="1" dirty="0"/>
                    </a:p>
                  </a:txBody>
                  <a:tcPr/>
                </a:tc>
                <a:tc>
                  <a:txBody>
                    <a:bodyPr/>
                    <a:lstStyle/>
                    <a:p>
                      <a:r>
                        <a:rPr lang="en-US" sz="1000" dirty="0" smtClean="0"/>
                        <a:t>0</a:t>
                      </a:r>
                      <a:endParaRPr lang="en-US" sz="1000" dirty="0"/>
                    </a:p>
                  </a:txBody>
                  <a:tcPr/>
                </a:tc>
              </a:tr>
              <a:tr h="189002">
                <a:tc>
                  <a:txBody>
                    <a:bodyPr/>
                    <a:lstStyle/>
                    <a:p>
                      <a:r>
                        <a:rPr lang="en-US" sz="1000" b="1" dirty="0" smtClean="0"/>
                        <a:t>Y</a:t>
                      </a:r>
                      <a:endParaRPr lang="en-US" sz="1000" b="1" dirty="0"/>
                    </a:p>
                  </a:txBody>
                  <a:tcPr/>
                </a:tc>
                <a:tc>
                  <a:txBody>
                    <a:bodyPr/>
                    <a:lstStyle/>
                    <a:p>
                      <a:r>
                        <a:rPr lang="en-US" sz="1000" dirty="0" smtClean="0"/>
                        <a:t>0</a:t>
                      </a:r>
                      <a:endParaRPr lang="en-US" sz="1000" dirty="0"/>
                    </a:p>
                  </a:txBody>
                  <a:tcPr/>
                </a:tc>
              </a:tr>
              <a:tr h="189002">
                <a:tc>
                  <a:txBody>
                    <a:bodyPr/>
                    <a:lstStyle/>
                    <a:p>
                      <a:r>
                        <a:rPr lang="en-US" sz="1000" b="1" dirty="0" smtClean="0"/>
                        <a:t>K</a:t>
                      </a:r>
                      <a:endParaRPr lang="en-US" sz="1000" b="1" dirty="0"/>
                    </a:p>
                  </a:txBody>
                  <a:tcPr/>
                </a:tc>
                <a:tc>
                  <a:txBody>
                    <a:bodyPr/>
                    <a:lstStyle/>
                    <a:p>
                      <a:r>
                        <a:rPr lang="en-US" sz="1000" dirty="0" smtClean="0"/>
                        <a:t>1.0</a:t>
                      </a:r>
                      <a:endParaRPr lang="en-US" sz="1000" dirty="0"/>
                    </a:p>
                  </a:txBody>
                  <a:tcPr/>
                </a:tc>
              </a:tr>
            </a:tbl>
          </a:graphicData>
        </a:graphic>
      </p:graphicFrame>
      <p:graphicFrame>
        <p:nvGraphicFramePr>
          <p:cNvPr id="14" name="Table 13"/>
          <p:cNvGraphicFramePr>
            <a:graphicFrameLocks noGrp="1"/>
          </p:cNvGraphicFramePr>
          <p:nvPr/>
        </p:nvGraphicFramePr>
        <p:xfrm>
          <a:off x="6247345" y="3156188"/>
          <a:ext cx="908086" cy="731520"/>
        </p:xfrm>
        <a:graphic>
          <a:graphicData uri="http://schemas.openxmlformats.org/drawingml/2006/table">
            <a:tbl>
              <a:tblPr firstRow="1" bandRow="1">
                <a:tableStyleId>{2D5ABB26-0587-4C30-8999-92F81FD0307C}</a:tableStyleId>
              </a:tblPr>
              <a:tblGrid>
                <a:gridCol w="454043"/>
                <a:gridCol w="454043"/>
              </a:tblGrid>
              <a:tr h="189002">
                <a:tc>
                  <a:txBody>
                    <a:bodyPr/>
                    <a:lstStyle/>
                    <a:p>
                      <a:r>
                        <a:rPr lang="en-US" sz="1000" b="1" dirty="0" smtClean="0"/>
                        <a:t>R</a:t>
                      </a:r>
                      <a:endParaRPr lang="en-US" sz="1000" b="1" dirty="0"/>
                    </a:p>
                  </a:txBody>
                  <a:tcPr/>
                </a:tc>
                <a:tc>
                  <a:txBody>
                    <a:bodyPr/>
                    <a:lstStyle/>
                    <a:p>
                      <a:r>
                        <a:rPr lang="en-US" sz="1000" dirty="0" smtClean="0"/>
                        <a:t>0</a:t>
                      </a:r>
                      <a:endParaRPr lang="en-US" sz="1000" dirty="0"/>
                    </a:p>
                  </a:txBody>
                  <a:tcPr/>
                </a:tc>
              </a:tr>
              <a:tr h="189002">
                <a:tc>
                  <a:txBody>
                    <a:bodyPr/>
                    <a:lstStyle/>
                    <a:p>
                      <a:r>
                        <a:rPr lang="en-US" sz="1000" b="1" dirty="0" smtClean="0"/>
                        <a:t>G</a:t>
                      </a:r>
                      <a:endParaRPr lang="en-US" sz="1000" b="1" dirty="0"/>
                    </a:p>
                  </a:txBody>
                  <a:tcPr/>
                </a:tc>
                <a:tc>
                  <a:txBody>
                    <a:bodyPr/>
                    <a:lstStyle/>
                    <a:p>
                      <a:r>
                        <a:rPr lang="en-US" sz="1000" dirty="0" smtClean="0"/>
                        <a:t>0</a:t>
                      </a:r>
                      <a:endParaRPr lang="en-US" sz="1000" dirty="0"/>
                    </a:p>
                  </a:txBody>
                  <a:tcPr/>
                </a:tc>
              </a:tr>
              <a:tr h="189002">
                <a:tc>
                  <a:txBody>
                    <a:bodyPr/>
                    <a:lstStyle/>
                    <a:p>
                      <a:r>
                        <a:rPr lang="en-US" sz="1000" b="1" dirty="0" smtClean="0"/>
                        <a:t>B</a:t>
                      </a:r>
                      <a:endParaRPr lang="en-US" sz="1000" b="1" dirty="0"/>
                    </a:p>
                  </a:txBody>
                  <a:tcPr/>
                </a:tc>
                <a:tc>
                  <a:txBody>
                    <a:bodyPr/>
                    <a:lstStyle/>
                    <a:p>
                      <a:r>
                        <a:rPr lang="en-US" sz="1000" dirty="0" smtClean="0"/>
                        <a:t>0</a:t>
                      </a:r>
                      <a:endParaRPr lang="en-US" sz="1000" dirty="0"/>
                    </a:p>
                  </a:txBody>
                  <a:tcPr/>
                </a:tc>
              </a:tr>
            </a:tbl>
          </a:graphicData>
        </a:graphic>
      </p:graphicFrame>
      <p:sp>
        <p:nvSpPr>
          <p:cNvPr id="15" name="TextBox 14"/>
          <p:cNvSpPr txBox="1"/>
          <p:nvPr/>
        </p:nvSpPr>
        <p:spPr>
          <a:xfrm>
            <a:off x="7293380" y="3156188"/>
            <a:ext cx="1050521" cy="253916"/>
          </a:xfrm>
          <a:prstGeom prst="rect">
            <a:avLst/>
          </a:prstGeom>
          <a:noFill/>
        </p:spPr>
        <p:txBody>
          <a:bodyPr wrap="square" rtlCol="0">
            <a:spAutoFit/>
          </a:bodyPr>
          <a:lstStyle/>
          <a:p>
            <a:r>
              <a:rPr lang="en-US" sz="1050" b="1" dirty="0" smtClean="0"/>
              <a:t>#000000</a:t>
            </a:r>
            <a:endParaRPr lang="en-US" sz="1050" b="1" dirty="0"/>
          </a:p>
        </p:txBody>
      </p:sp>
      <p:sp>
        <p:nvSpPr>
          <p:cNvPr id="16" name="Rectangle 15"/>
          <p:cNvSpPr/>
          <p:nvPr/>
        </p:nvSpPr>
        <p:spPr>
          <a:xfrm>
            <a:off x="1030236" y="4945951"/>
            <a:ext cx="1569194" cy="1390396"/>
          </a:xfrm>
          <a:prstGeom prst="rect">
            <a:avLst/>
          </a:prstGeom>
          <a:solidFill>
            <a:schemeClr val="bg1"/>
          </a:solidFill>
          <a:ln>
            <a:solidFill>
              <a:schemeClr val="tx1">
                <a:lumMod val="95000"/>
                <a:lumOff val="5000"/>
              </a:schemeClr>
            </a:solidFill>
          </a:ln>
          <a:effectLst>
            <a:outerShdw blurRad="40000" dist="23000" dir="5400000" rotWithShape="0">
              <a:schemeClr val="tx1">
                <a:lumMod val="75000"/>
                <a:lumOff val="2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98F26"/>
              </a:solidFill>
            </a:endParaRPr>
          </a:p>
        </p:txBody>
      </p:sp>
      <p:graphicFrame>
        <p:nvGraphicFramePr>
          <p:cNvPr id="17" name="Table 16"/>
          <p:cNvGraphicFramePr>
            <a:graphicFrameLocks noGrp="1"/>
          </p:cNvGraphicFramePr>
          <p:nvPr/>
        </p:nvGraphicFramePr>
        <p:xfrm>
          <a:off x="4864100" y="4945951"/>
          <a:ext cx="908086" cy="975360"/>
        </p:xfrm>
        <a:graphic>
          <a:graphicData uri="http://schemas.openxmlformats.org/drawingml/2006/table">
            <a:tbl>
              <a:tblPr firstRow="1" bandRow="1">
                <a:tableStyleId>{2D5ABB26-0587-4C30-8999-92F81FD0307C}</a:tableStyleId>
              </a:tblPr>
              <a:tblGrid>
                <a:gridCol w="454043"/>
                <a:gridCol w="454043"/>
              </a:tblGrid>
              <a:tr h="189002">
                <a:tc>
                  <a:txBody>
                    <a:bodyPr/>
                    <a:lstStyle/>
                    <a:p>
                      <a:r>
                        <a:rPr lang="en-US" sz="1000" b="1" dirty="0" smtClean="0"/>
                        <a:t>C</a:t>
                      </a:r>
                      <a:endParaRPr lang="en-US" sz="1000" b="1" dirty="0"/>
                    </a:p>
                  </a:txBody>
                  <a:tcPr/>
                </a:tc>
                <a:tc>
                  <a:txBody>
                    <a:bodyPr/>
                    <a:lstStyle/>
                    <a:p>
                      <a:r>
                        <a:rPr lang="en-US" sz="1000" dirty="0" smtClean="0"/>
                        <a:t>0</a:t>
                      </a:r>
                      <a:endParaRPr lang="en-US" sz="1000" dirty="0"/>
                    </a:p>
                  </a:txBody>
                  <a:tcPr/>
                </a:tc>
              </a:tr>
              <a:tr h="189002">
                <a:tc>
                  <a:txBody>
                    <a:bodyPr/>
                    <a:lstStyle/>
                    <a:p>
                      <a:r>
                        <a:rPr lang="en-US" sz="1000" b="1" dirty="0" smtClean="0"/>
                        <a:t>M</a:t>
                      </a:r>
                      <a:endParaRPr lang="en-US" sz="1000" b="1" dirty="0"/>
                    </a:p>
                  </a:txBody>
                  <a:tcPr/>
                </a:tc>
                <a:tc>
                  <a:txBody>
                    <a:bodyPr/>
                    <a:lstStyle/>
                    <a:p>
                      <a:r>
                        <a:rPr lang="en-US" sz="1000" dirty="0" smtClean="0"/>
                        <a:t>0</a:t>
                      </a:r>
                      <a:endParaRPr lang="en-US" sz="1000" dirty="0"/>
                    </a:p>
                  </a:txBody>
                  <a:tcPr/>
                </a:tc>
              </a:tr>
              <a:tr h="189002">
                <a:tc>
                  <a:txBody>
                    <a:bodyPr/>
                    <a:lstStyle/>
                    <a:p>
                      <a:r>
                        <a:rPr lang="en-US" sz="1000" b="1" dirty="0" smtClean="0"/>
                        <a:t>Y</a:t>
                      </a:r>
                      <a:endParaRPr lang="en-US" sz="1000" b="1" dirty="0"/>
                    </a:p>
                  </a:txBody>
                  <a:tcPr/>
                </a:tc>
                <a:tc>
                  <a:txBody>
                    <a:bodyPr/>
                    <a:lstStyle/>
                    <a:p>
                      <a:r>
                        <a:rPr lang="en-US" sz="1000" dirty="0" smtClean="0"/>
                        <a:t>0</a:t>
                      </a:r>
                      <a:endParaRPr lang="en-US" sz="1000" dirty="0"/>
                    </a:p>
                  </a:txBody>
                  <a:tcPr/>
                </a:tc>
              </a:tr>
              <a:tr h="189002">
                <a:tc>
                  <a:txBody>
                    <a:bodyPr/>
                    <a:lstStyle/>
                    <a:p>
                      <a:r>
                        <a:rPr lang="en-US" sz="1000" b="1" dirty="0" smtClean="0"/>
                        <a:t>K</a:t>
                      </a:r>
                      <a:endParaRPr lang="en-US" sz="1000" b="1" dirty="0"/>
                    </a:p>
                  </a:txBody>
                  <a:tcPr/>
                </a:tc>
                <a:tc>
                  <a:txBody>
                    <a:bodyPr/>
                    <a:lstStyle/>
                    <a:p>
                      <a:r>
                        <a:rPr lang="en-US" sz="1000" dirty="0" smtClean="0"/>
                        <a:t>0</a:t>
                      </a:r>
                      <a:endParaRPr lang="en-US" sz="1000" dirty="0"/>
                    </a:p>
                  </a:txBody>
                  <a:tcPr/>
                </a:tc>
              </a:tr>
            </a:tbl>
          </a:graphicData>
        </a:graphic>
      </p:graphicFrame>
      <p:graphicFrame>
        <p:nvGraphicFramePr>
          <p:cNvPr id="18" name="Table 17"/>
          <p:cNvGraphicFramePr>
            <a:graphicFrameLocks noGrp="1"/>
          </p:cNvGraphicFramePr>
          <p:nvPr/>
        </p:nvGraphicFramePr>
        <p:xfrm>
          <a:off x="6247345" y="4945951"/>
          <a:ext cx="908086" cy="731520"/>
        </p:xfrm>
        <a:graphic>
          <a:graphicData uri="http://schemas.openxmlformats.org/drawingml/2006/table">
            <a:tbl>
              <a:tblPr firstRow="1" bandRow="1">
                <a:tableStyleId>{2D5ABB26-0587-4C30-8999-92F81FD0307C}</a:tableStyleId>
              </a:tblPr>
              <a:tblGrid>
                <a:gridCol w="454043"/>
                <a:gridCol w="454043"/>
              </a:tblGrid>
              <a:tr h="189002">
                <a:tc>
                  <a:txBody>
                    <a:bodyPr/>
                    <a:lstStyle/>
                    <a:p>
                      <a:r>
                        <a:rPr lang="en-US" sz="1000" b="1" dirty="0" smtClean="0"/>
                        <a:t>R</a:t>
                      </a:r>
                      <a:endParaRPr lang="en-US" sz="1000" b="1" dirty="0"/>
                    </a:p>
                  </a:txBody>
                  <a:tcPr/>
                </a:tc>
                <a:tc>
                  <a:txBody>
                    <a:bodyPr/>
                    <a:lstStyle/>
                    <a:p>
                      <a:r>
                        <a:rPr lang="en-US" sz="1000" dirty="0" smtClean="0"/>
                        <a:t>255</a:t>
                      </a:r>
                      <a:endParaRPr lang="en-US" sz="1000" dirty="0"/>
                    </a:p>
                  </a:txBody>
                  <a:tcPr/>
                </a:tc>
              </a:tr>
              <a:tr h="189002">
                <a:tc>
                  <a:txBody>
                    <a:bodyPr/>
                    <a:lstStyle/>
                    <a:p>
                      <a:r>
                        <a:rPr lang="en-US" sz="1000" b="1" dirty="0" smtClean="0"/>
                        <a:t>G</a:t>
                      </a:r>
                      <a:endParaRPr lang="en-US" sz="1000" b="1" dirty="0"/>
                    </a:p>
                  </a:txBody>
                  <a:tcPr/>
                </a:tc>
                <a:tc>
                  <a:txBody>
                    <a:bodyPr/>
                    <a:lstStyle/>
                    <a:p>
                      <a:r>
                        <a:rPr lang="en-US" sz="1000" dirty="0" smtClean="0"/>
                        <a:t>255</a:t>
                      </a:r>
                      <a:endParaRPr lang="en-US" sz="1000" dirty="0"/>
                    </a:p>
                  </a:txBody>
                  <a:tcPr/>
                </a:tc>
              </a:tr>
              <a:tr h="189002">
                <a:tc>
                  <a:txBody>
                    <a:bodyPr/>
                    <a:lstStyle/>
                    <a:p>
                      <a:r>
                        <a:rPr lang="en-US" sz="1000" b="1" dirty="0" smtClean="0"/>
                        <a:t>B</a:t>
                      </a:r>
                      <a:endParaRPr lang="en-US" sz="1000" b="1" dirty="0"/>
                    </a:p>
                  </a:txBody>
                  <a:tcPr/>
                </a:tc>
                <a:tc>
                  <a:txBody>
                    <a:bodyPr/>
                    <a:lstStyle/>
                    <a:p>
                      <a:r>
                        <a:rPr lang="en-US" sz="1000" dirty="0" smtClean="0"/>
                        <a:t>255</a:t>
                      </a:r>
                      <a:endParaRPr lang="en-US" sz="1000" dirty="0"/>
                    </a:p>
                  </a:txBody>
                  <a:tcPr/>
                </a:tc>
              </a:tr>
            </a:tbl>
          </a:graphicData>
        </a:graphic>
      </p:graphicFrame>
      <p:sp>
        <p:nvSpPr>
          <p:cNvPr id="19" name="TextBox 18"/>
          <p:cNvSpPr txBox="1"/>
          <p:nvPr/>
        </p:nvSpPr>
        <p:spPr>
          <a:xfrm>
            <a:off x="7293380" y="4945951"/>
            <a:ext cx="1050521" cy="253916"/>
          </a:xfrm>
          <a:prstGeom prst="rect">
            <a:avLst/>
          </a:prstGeom>
          <a:noFill/>
        </p:spPr>
        <p:txBody>
          <a:bodyPr wrap="square" rtlCol="0">
            <a:spAutoFit/>
          </a:bodyPr>
          <a:lstStyle/>
          <a:p>
            <a:r>
              <a:rPr lang="en-US" sz="1050" b="1" dirty="0" smtClean="0"/>
              <a:t>#FFFFFF</a:t>
            </a:r>
            <a:endParaRPr lang="en-US" sz="105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64099" y="961486"/>
            <a:ext cx="3729451" cy="896798"/>
          </a:xfrm>
        </p:spPr>
        <p:txBody>
          <a:bodyPr>
            <a:normAutofit/>
          </a:bodyPr>
          <a:lstStyle/>
          <a:p>
            <a:pPr algn="l"/>
            <a:r>
              <a:rPr lang="en-US" sz="2400" dirty="0" smtClean="0"/>
              <a:t>Unacceptable Uses</a:t>
            </a:r>
            <a:endParaRPr lang="en-US" sz="2400" dirty="0"/>
          </a:p>
        </p:txBody>
      </p:sp>
      <p:sp>
        <p:nvSpPr>
          <p:cNvPr id="3" name="Subtitle 2"/>
          <p:cNvSpPr>
            <a:spLocks noGrp="1"/>
          </p:cNvSpPr>
          <p:nvPr>
            <p:ph type="subTitle" idx="1"/>
          </p:nvPr>
        </p:nvSpPr>
        <p:spPr>
          <a:xfrm>
            <a:off x="4864100" y="1858284"/>
            <a:ext cx="3729450" cy="4159900"/>
          </a:xfrm>
        </p:spPr>
        <p:txBody>
          <a:bodyPr>
            <a:normAutofit/>
          </a:bodyPr>
          <a:lstStyle/>
          <a:p>
            <a:pPr algn="l"/>
            <a:r>
              <a:rPr lang="en-US" sz="1400" dirty="0" smtClean="0"/>
              <a:t>The old logos should never be used.</a:t>
            </a:r>
          </a:p>
          <a:p>
            <a:pPr algn="l"/>
            <a:endParaRPr lang="en-US" sz="1400" dirty="0" smtClean="0"/>
          </a:p>
          <a:p>
            <a:pPr algn="l"/>
            <a:r>
              <a:rPr lang="en-US" sz="1400" dirty="0" smtClean="0"/>
              <a:t>The logo should </a:t>
            </a:r>
            <a:r>
              <a:rPr lang="en-US" sz="1400" b="1" u="sng" cap="all" dirty="0" smtClean="0"/>
              <a:t>not</a:t>
            </a:r>
            <a:r>
              <a:rPr lang="en-US" sz="1400" u="sng" dirty="0" smtClean="0"/>
              <a:t>:</a:t>
            </a:r>
          </a:p>
          <a:p>
            <a:pPr algn="l">
              <a:buFont typeface="Arial"/>
              <a:buChar char="•"/>
            </a:pPr>
            <a:r>
              <a:rPr lang="en-US" sz="1400" dirty="0" smtClean="0"/>
              <a:t>Be distorted</a:t>
            </a:r>
          </a:p>
          <a:p>
            <a:pPr algn="l">
              <a:buFont typeface="Arial"/>
              <a:buChar char="•"/>
            </a:pPr>
            <a:r>
              <a:rPr lang="en-US" sz="1400" dirty="0" smtClean="0"/>
              <a:t>Be separated (unless under exceptional cases e.g. mobile bookmark)</a:t>
            </a:r>
          </a:p>
          <a:p>
            <a:pPr algn="l">
              <a:buFont typeface="Arial"/>
              <a:buChar char="•"/>
            </a:pPr>
            <a:r>
              <a:rPr lang="en-US" sz="1400" dirty="0" smtClean="0"/>
              <a:t>Have any </a:t>
            </a:r>
            <a:r>
              <a:rPr lang="en-US" sz="1400" dirty="0" err="1" smtClean="0"/>
              <a:t>colour</a:t>
            </a:r>
            <a:r>
              <a:rPr lang="en-US" sz="1400" dirty="0" smtClean="0"/>
              <a:t>, text or graphic modifications</a:t>
            </a:r>
          </a:p>
          <a:p>
            <a:pPr algn="l">
              <a:buFont typeface="Arial"/>
              <a:buChar char="•"/>
            </a:pPr>
            <a:r>
              <a:rPr lang="en-US" sz="1400" dirty="0" smtClean="0"/>
              <a:t>Have a boarder, be placed over images</a:t>
            </a:r>
          </a:p>
          <a:p>
            <a:pPr algn="l">
              <a:buFont typeface="Arial"/>
              <a:buChar char="•"/>
            </a:pPr>
            <a:r>
              <a:rPr lang="en-US" sz="1400" dirty="0" smtClean="0"/>
              <a:t>Be cropped, faded or cut. </a:t>
            </a:r>
          </a:p>
          <a:p>
            <a:pPr algn="l">
              <a:buFont typeface="Arial"/>
              <a:buChar char="•"/>
            </a:pPr>
            <a:r>
              <a:rPr lang="en-US" sz="1400" dirty="0" smtClean="0"/>
              <a:t>Be used with drop shadows, filters, effects</a:t>
            </a:r>
          </a:p>
          <a:p>
            <a:pPr algn="l">
              <a:buFont typeface="Arial"/>
              <a:buChar char="•"/>
            </a:pPr>
            <a:r>
              <a:rPr lang="en-US" sz="1400" dirty="0" smtClean="0"/>
              <a:t>Be placed on a background that reduces visibility</a:t>
            </a:r>
          </a:p>
          <a:p>
            <a:pPr algn="l">
              <a:buFont typeface="Arial"/>
              <a:buChar char="•"/>
            </a:pPr>
            <a:r>
              <a:rPr lang="en-US" sz="1400" dirty="0" smtClean="0"/>
              <a:t>Be used as a read-through</a:t>
            </a:r>
          </a:p>
          <a:p>
            <a:pPr algn="l">
              <a:buFont typeface="Arial"/>
              <a:buChar char="•"/>
            </a:pPr>
            <a:endParaRPr lang="en-US" sz="1400" dirty="0" smtClean="0"/>
          </a:p>
          <a:p>
            <a:pPr algn="l">
              <a:buFont typeface="Arial"/>
              <a:buChar char="•"/>
            </a:pPr>
            <a:endParaRPr lang="en-US" sz="1400" dirty="0" smtClean="0"/>
          </a:p>
          <a:p>
            <a:pPr algn="l">
              <a:buFont typeface="Arial"/>
              <a:buChar char="•"/>
            </a:pPr>
            <a:endParaRPr lang="en-US" sz="1400" dirty="0" smtClean="0"/>
          </a:p>
          <a:p>
            <a:pPr algn="l">
              <a:buFont typeface="Arial"/>
              <a:buChar char="•"/>
            </a:pPr>
            <a:endParaRPr lang="en-US" sz="1400" dirty="0" smtClean="0"/>
          </a:p>
        </p:txBody>
      </p:sp>
      <p:pic>
        <p:nvPicPr>
          <p:cNvPr id="5" name="Picture 4" descr="Unacceptable_logo1.jpg"/>
          <p:cNvPicPr>
            <a:picLocks noChangeAspect="1"/>
          </p:cNvPicPr>
          <p:nvPr/>
        </p:nvPicPr>
        <p:blipFill>
          <a:blip r:embed="rId2"/>
          <a:srcRect l="19071" t="16038" r="27129" b="29125"/>
          <a:stretch>
            <a:fillRect/>
          </a:stretch>
        </p:blipFill>
        <p:spPr>
          <a:xfrm>
            <a:off x="491797" y="1235083"/>
            <a:ext cx="1632853" cy="1246401"/>
          </a:xfrm>
          <a:prstGeom prst="rect">
            <a:avLst/>
          </a:prstGeom>
        </p:spPr>
      </p:pic>
      <p:pic>
        <p:nvPicPr>
          <p:cNvPr id="6" name="Picture 5" descr="CA-Logo-Welcome.jpg"/>
          <p:cNvPicPr>
            <a:picLocks noChangeAspect="1"/>
          </p:cNvPicPr>
          <p:nvPr/>
        </p:nvPicPr>
        <p:blipFill>
          <a:blip r:embed="rId3"/>
          <a:stretch>
            <a:fillRect/>
          </a:stretch>
        </p:blipFill>
        <p:spPr>
          <a:xfrm>
            <a:off x="391484" y="3858031"/>
            <a:ext cx="1642048" cy="1003300"/>
          </a:xfrm>
          <a:prstGeom prst="rect">
            <a:avLst/>
          </a:prstGeom>
        </p:spPr>
      </p:pic>
      <p:pic>
        <p:nvPicPr>
          <p:cNvPr id="7" name="Picture 6" descr="CA-Logo-Welcome.jpg"/>
          <p:cNvPicPr>
            <a:picLocks noChangeAspect="1"/>
          </p:cNvPicPr>
          <p:nvPr/>
        </p:nvPicPr>
        <p:blipFill>
          <a:blip r:embed="rId3"/>
          <a:stretch>
            <a:fillRect/>
          </a:stretch>
        </p:blipFill>
        <p:spPr>
          <a:xfrm>
            <a:off x="2360458" y="2551244"/>
            <a:ext cx="2111685" cy="354808"/>
          </a:xfrm>
          <a:prstGeom prst="rect">
            <a:avLst/>
          </a:prstGeom>
        </p:spPr>
      </p:pic>
      <p:pic>
        <p:nvPicPr>
          <p:cNvPr id="8" name="Picture 7" descr="CA-Logo-Welcome.jpg"/>
          <p:cNvPicPr>
            <a:picLocks noChangeAspect="1"/>
          </p:cNvPicPr>
          <p:nvPr/>
        </p:nvPicPr>
        <p:blipFill>
          <a:blip r:embed="rId3"/>
          <a:stretch>
            <a:fillRect/>
          </a:stretch>
        </p:blipFill>
        <p:spPr>
          <a:xfrm rot="20530291">
            <a:off x="418846" y="2920717"/>
            <a:ext cx="1678444" cy="441990"/>
          </a:xfrm>
          <a:prstGeom prst="rect">
            <a:avLst/>
          </a:prstGeom>
        </p:spPr>
      </p:pic>
      <p:pic>
        <p:nvPicPr>
          <p:cNvPr id="9" name="Picture 8" descr="CA-Logo-Welcome.jpg"/>
          <p:cNvPicPr>
            <a:picLocks noChangeAspect="1"/>
          </p:cNvPicPr>
          <p:nvPr/>
        </p:nvPicPr>
        <p:blipFill>
          <a:blip r:embed="rId3"/>
          <a:stretch>
            <a:fillRect/>
          </a:stretch>
        </p:blipFill>
        <p:spPr>
          <a:xfrm>
            <a:off x="2438400" y="1322732"/>
            <a:ext cx="2033743" cy="535552"/>
          </a:xfrm>
          <a:prstGeom prst="rect">
            <a:avLst/>
          </a:prstGeom>
          <a:ln w="28575" cap="flat" cmpd="sng" algn="ctr">
            <a:solidFill>
              <a:srgbClr val="0D0D0D"/>
            </a:solidFill>
            <a:prstDash val="solid"/>
            <a:round/>
            <a:headEnd type="none" w="med" len="med"/>
            <a:tailEnd type="none" w="med" len="med"/>
          </a:ln>
        </p:spPr>
      </p:pic>
      <p:pic>
        <p:nvPicPr>
          <p:cNvPr id="10" name="Picture 9" descr="logo.jpg"/>
          <p:cNvPicPr>
            <a:picLocks noChangeAspect="1"/>
          </p:cNvPicPr>
          <p:nvPr/>
        </p:nvPicPr>
        <p:blipFill>
          <a:blip r:embed="rId4"/>
          <a:stretch>
            <a:fillRect/>
          </a:stretch>
        </p:blipFill>
        <p:spPr>
          <a:xfrm>
            <a:off x="2438400" y="3185419"/>
            <a:ext cx="2111686" cy="204535"/>
          </a:xfrm>
          <a:prstGeom prst="rect">
            <a:avLst/>
          </a:prstGeom>
        </p:spPr>
      </p:pic>
      <p:pic>
        <p:nvPicPr>
          <p:cNvPr id="11" name="Picture 10" descr="test2.png"/>
          <p:cNvPicPr>
            <a:picLocks noChangeAspect="1"/>
          </p:cNvPicPr>
          <p:nvPr/>
        </p:nvPicPr>
        <p:blipFill>
          <a:blip r:embed="rId5"/>
          <a:stretch>
            <a:fillRect/>
          </a:stretch>
        </p:blipFill>
        <p:spPr>
          <a:xfrm>
            <a:off x="2438400" y="4099897"/>
            <a:ext cx="1632853" cy="76143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64099" y="768594"/>
            <a:ext cx="3824408" cy="2647052"/>
          </a:xfrm>
        </p:spPr>
        <p:txBody>
          <a:bodyPr anchor="t">
            <a:normAutofit fontScale="90000"/>
          </a:bodyPr>
          <a:lstStyle/>
          <a:p>
            <a:pPr lvl="0" algn="l"/>
            <a:r>
              <a:rPr lang="en-US" sz="2400" dirty="0" smtClean="0"/>
              <a:t>Typography</a:t>
            </a:r>
            <a:br>
              <a:rPr lang="en-US" sz="2400" dirty="0" smtClean="0"/>
            </a:br>
            <a:r>
              <a:rPr lang="en-US" sz="1400" dirty="0" smtClean="0"/>
              <a:t/>
            </a:r>
            <a:br>
              <a:rPr lang="en-US" sz="1400" dirty="0" smtClean="0"/>
            </a:br>
            <a:r>
              <a:rPr lang="en-US" sz="1400" dirty="0" smtClean="0">
                <a:solidFill>
                  <a:schemeClr val="tx1">
                    <a:tint val="75000"/>
                  </a:schemeClr>
                </a:solidFill>
              </a:rPr>
              <a:t>To ensure consistency in communications typography should be uniform across internal and external communications. </a:t>
            </a:r>
            <a:br>
              <a:rPr lang="en-US" sz="1400" dirty="0" smtClean="0">
                <a:solidFill>
                  <a:schemeClr val="tx1">
                    <a:tint val="75000"/>
                  </a:schemeClr>
                </a:solidFill>
              </a:rPr>
            </a:br>
            <a:r>
              <a:rPr lang="en-US" sz="1400" dirty="0" smtClean="0">
                <a:solidFill>
                  <a:schemeClr val="tx1">
                    <a:tint val="75000"/>
                  </a:schemeClr>
                </a:solidFill>
              </a:rPr>
              <a:t/>
            </a:r>
            <a:br>
              <a:rPr lang="en-US" sz="1400" dirty="0" smtClean="0">
                <a:solidFill>
                  <a:schemeClr val="tx1">
                    <a:tint val="75000"/>
                  </a:schemeClr>
                </a:solidFill>
              </a:rPr>
            </a:br>
            <a:r>
              <a:rPr lang="en-US" sz="1400" dirty="0" smtClean="0">
                <a:solidFill>
                  <a:schemeClr val="tx1">
                    <a:tint val="75000"/>
                  </a:schemeClr>
                </a:solidFill>
              </a:rPr>
              <a:t>Italics, capital letters, underlined and </a:t>
            </a:r>
            <a:r>
              <a:rPr lang="en-US" sz="1400" dirty="0" err="1" smtClean="0">
                <a:solidFill>
                  <a:schemeClr val="tx1">
                    <a:tint val="75000"/>
                  </a:schemeClr>
                </a:solidFill>
              </a:rPr>
              <a:t>coloured</a:t>
            </a:r>
            <a:r>
              <a:rPr lang="en-US" sz="1400" dirty="0" smtClean="0">
                <a:solidFill>
                  <a:schemeClr val="tx1">
                    <a:tint val="75000"/>
                  </a:schemeClr>
                </a:solidFill>
              </a:rPr>
              <a:t> font should be used sparingly for special emphasis.</a:t>
            </a:r>
            <a:br>
              <a:rPr lang="en-US" sz="1400" dirty="0" smtClean="0">
                <a:solidFill>
                  <a:schemeClr val="tx1">
                    <a:tint val="75000"/>
                  </a:schemeClr>
                </a:solidFill>
              </a:rPr>
            </a:br>
            <a:r>
              <a:rPr lang="en-US" sz="1400" dirty="0" smtClean="0">
                <a:solidFill>
                  <a:schemeClr val="tx1">
                    <a:tint val="75000"/>
                  </a:schemeClr>
                </a:solidFill>
              </a:rPr>
              <a:t/>
            </a:r>
            <a:br>
              <a:rPr lang="en-US" sz="1400" dirty="0" smtClean="0">
                <a:solidFill>
                  <a:schemeClr val="tx1">
                    <a:tint val="75000"/>
                  </a:schemeClr>
                </a:solidFill>
              </a:rPr>
            </a:br>
            <a:r>
              <a:rPr lang="en-US" sz="1400" dirty="0" smtClean="0">
                <a:solidFill>
                  <a:schemeClr val="tx1">
                    <a:tint val="75000"/>
                  </a:schemeClr>
                </a:solidFill>
              </a:rPr>
              <a:t>Text should not be justified.</a:t>
            </a:r>
            <a:br>
              <a:rPr lang="en-US" sz="1400" dirty="0" smtClean="0">
                <a:solidFill>
                  <a:schemeClr val="tx1">
                    <a:tint val="75000"/>
                  </a:schemeClr>
                </a:solidFill>
              </a:rPr>
            </a:br>
            <a:r>
              <a:rPr lang="en-US" sz="1400" dirty="0" smtClean="0">
                <a:solidFill>
                  <a:schemeClr val="tx1">
                    <a:tint val="75000"/>
                  </a:schemeClr>
                </a:solidFill>
              </a:rPr>
              <a:t/>
            </a:r>
            <a:br>
              <a:rPr lang="en-US" sz="1400" dirty="0" smtClean="0">
                <a:solidFill>
                  <a:schemeClr val="tx1">
                    <a:tint val="75000"/>
                  </a:schemeClr>
                </a:solidFill>
              </a:rPr>
            </a:br>
            <a:r>
              <a:rPr lang="en-US" sz="2400" dirty="0" smtClean="0">
                <a:solidFill>
                  <a:schemeClr val="tx1">
                    <a:tint val="75000"/>
                  </a:schemeClr>
                </a:solidFill>
              </a:rPr>
              <a:t/>
            </a:r>
            <a:br>
              <a:rPr lang="en-US" sz="2400" dirty="0" smtClean="0">
                <a:solidFill>
                  <a:schemeClr val="tx1">
                    <a:tint val="75000"/>
                  </a:schemeClr>
                </a:solidFill>
              </a:rPr>
            </a:br>
            <a:endParaRPr lang="en-US" sz="2400" dirty="0"/>
          </a:p>
        </p:txBody>
      </p:sp>
      <p:sp>
        <p:nvSpPr>
          <p:cNvPr id="5" name="Subtitle 2"/>
          <p:cNvSpPr txBox="1">
            <a:spLocks/>
          </p:cNvSpPr>
          <p:nvPr/>
        </p:nvSpPr>
        <p:spPr>
          <a:xfrm>
            <a:off x="812799" y="768594"/>
            <a:ext cx="4051299" cy="6089406"/>
          </a:xfrm>
          <a:prstGeom prst="rect">
            <a:avLst/>
          </a:prstGeom>
        </p:spPr>
        <p:txBody>
          <a:bodyPr vert="horz" lIns="91440" tIns="45720" rIns="91440" bIns="45720" rtlCol="0">
            <a:normAutofit/>
          </a:bodyPr>
          <a:lstStyle/>
          <a:p>
            <a:pPr>
              <a:spcBef>
                <a:spcPct val="20000"/>
              </a:spcBef>
            </a:pPr>
            <a:r>
              <a:rPr lang="en-US" sz="1400" b="1" u="sng" dirty="0" smtClean="0">
                <a:solidFill>
                  <a:srgbClr val="595959"/>
                </a:solidFill>
              </a:rPr>
              <a:t>Logo</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1400" noProof="0" dirty="0" smtClean="0">
                <a:solidFill>
                  <a:schemeClr val="bg1">
                    <a:lumMod val="65000"/>
                  </a:schemeClr>
                </a:solidFill>
                <a:latin typeface="Gunship"/>
                <a:cs typeface="Gunship"/>
              </a:rPr>
              <a:t>Gunship</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lang="en-US" sz="1400" dirty="0" smtClean="0">
              <a:solidFill>
                <a:schemeClr val="tx1">
                  <a:tint val="75000"/>
                </a:schemeClr>
              </a:solidFill>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1400" b="1" u="sng" dirty="0" smtClean="0">
                <a:solidFill>
                  <a:srgbClr val="595959"/>
                </a:solidFill>
              </a:rPr>
              <a:t>Digital font</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1400" dirty="0" smtClean="0">
                <a:solidFill>
                  <a:schemeClr val="tx1">
                    <a:tint val="75000"/>
                  </a:schemeClr>
                </a:solidFill>
              </a:rPr>
              <a:t>Website font: </a:t>
            </a:r>
            <a:r>
              <a:rPr lang="en-US" sz="1400" dirty="0" smtClean="0">
                <a:solidFill>
                  <a:schemeClr val="tx1">
                    <a:tint val="75000"/>
                  </a:schemeClr>
                </a:solidFill>
                <a:latin typeface="Arial"/>
                <a:cs typeface="Arial"/>
              </a:rPr>
              <a:t>Arial</a:t>
            </a:r>
            <a:r>
              <a:rPr lang="en-US" sz="1400" dirty="0" smtClean="0">
                <a:solidFill>
                  <a:schemeClr val="tx1">
                    <a:tint val="75000"/>
                  </a:schemeClr>
                </a:solidFill>
              </a:rPr>
              <a:t>, </a:t>
            </a:r>
            <a:r>
              <a:rPr lang="en-US" sz="1400" dirty="0" smtClean="0">
                <a:solidFill>
                  <a:schemeClr val="tx1">
                    <a:tint val="75000"/>
                  </a:schemeClr>
                </a:solidFill>
                <a:latin typeface="Gill Sans"/>
                <a:cs typeface="Gill Sans"/>
              </a:rPr>
              <a:t>Gill Sans</a:t>
            </a:r>
            <a:r>
              <a:rPr lang="en-US" sz="1400" dirty="0" smtClean="0">
                <a:solidFill>
                  <a:schemeClr val="tx1">
                    <a:tint val="75000"/>
                  </a:schemeClr>
                </a:solidFill>
              </a:rPr>
              <a:t>, </a:t>
            </a:r>
            <a:r>
              <a:rPr lang="en-US" sz="1400" dirty="0" smtClean="0">
                <a:solidFill>
                  <a:schemeClr val="tx1">
                    <a:tint val="75000"/>
                  </a:schemeClr>
                </a:solidFill>
                <a:latin typeface="Helvetica"/>
                <a:cs typeface="Helvetica"/>
              </a:rPr>
              <a:t>Helvetica</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lang="en-US" sz="970" dirty="0" smtClean="0">
              <a:solidFill>
                <a:schemeClr val="tx1">
                  <a:tint val="75000"/>
                </a:schemeClr>
              </a:solidFill>
              <a:latin typeface="Calibri (Body)"/>
              <a:cs typeface="Calibri (Body)"/>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970" dirty="0" smtClean="0">
                <a:solidFill>
                  <a:schemeClr val="tx1">
                    <a:lumMod val="50000"/>
                    <a:lumOff val="50000"/>
                  </a:schemeClr>
                </a:solidFill>
                <a:latin typeface="Calibri (Body)"/>
                <a:cs typeface="Calibri (Body)"/>
              </a:rPr>
              <a:t>Email Body Copy</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1100" dirty="0" smtClean="0">
                <a:solidFill>
                  <a:schemeClr val="tx1">
                    <a:tint val="75000"/>
                  </a:schemeClr>
                </a:solidFill>
                <a:latin typeface="Century Gothic"/>
                <a:cs typeface="Century Gothic"/>
              </a:rPr>
              <a:t>Century Gothic 11-12pt</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1400" b="1" i="0" u="none" strike="noStrike" kern="1200" cap="none" spc="0" normalizeH="0" baseline="0" noProof="0" dirty="0" smtClean="0">
              <a:ln>
                <a:noFill/>
              </a:ln>
              <a:solidFill>
                <a:schemeClr val="tx1">
                  <a:tint val="75000"/>
                </a:schemeClr>
              </a:solidFill>
              <a:effectLst/>
              <a:uLnTx/>
              <a:uFillTx/>
              <a:latin typeface="+mn-lt"/>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1400" b="1" u="sng" dirty="0" smtClean="0">
                <a:solidFill>
                  <a:srgbClr val="595959"/>
                </a:solidFill>
              </a:rPr>
              <a:t>Print font</a:t>
            </a:r>
            <a:endParaRPr kumimoji="0" lang="en-US" sz="1400" b="1" i="0" u="sng" strike="noStrike" kern="1200" cap="none" spc="0" normalizeH="0" baseline="0" noProof="0" dirty="0" smtClean="0">
              <a:ln>
                <a:noFill/>
              </a:ln>
              <a:solidFill>
                <a:srgbClr val="595959"/>
              </a:solidFill>
              <a:effectLst/>
              <a:uLnTx/>
              <a:uFillTx/>
              <a:latin typeface="+mn-lt"/>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973" dirty="0" smtClean="0">
                <a:solidFill>
                  <a:srgbClr val="7F7F7F"/>
                </a:solidFill>
              </a:rPr>
              <a:t>Heading</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1400" b="1" dirty="0" smtClean="0">
                <a:solidFill>
                  <a:schemeClr val="tx1">
                    <a:tint val="75000"/>
                  </a:schemeClr>
                </a:solidFill>
                <a:latin typeface="Century Gothic"/>
                <a:cs typeface="Century Gothic"/>
              </a:rPr>
              <a:t>Century Gothic 14pt Bold</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973" dirty="0" smtClean="0">
                <a:solidFill>
                  <a:srgbClr val="7F7F7F"/>
                </a:solidFill>
              </a:rPr>
              <a:t>Body copy</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1081" dirty="0" smtClean="0">
                <a:solidFill>
                  <a:schemeClr val="tx1">
                    <a:lumMod val="75000"/>
                    <a:lumOff val="25000"/>
                  </a:schemeClr>
                </a:solidFill>
                <a:latin typeface="Century Gothic"/>
                <a:cs typeface="Century Gothic"/>
              </a:rPr>
              <a:t>Century Gothic 10pt</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970" dirty="0" smtClean="0">
                <a:solidFill>
                  <a:srgbClr val="7F7F7F"/>
                </a:solidFill>
                <a:cs typeface="Century Gothic"/>
              </a:rPr>
              <a:t>Address</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800" dirty="0" smtClean="0">
                <a:solidFill>
                  <a:schemeClr val="tx1">
                    <a:lumMod val="75000"/>
                    <a:lumOff val="25000"/>
                  </a:schemeClr>
                </a:solidFill>
                <a:latin typeface="Century Gothic"/>
                <a:cs typeface="Century Gothic"/>
              </a:rPr>
              <a:t>Century Gothic 8pt</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lang="en-US" sz="800" dirty="0" smtClean="0">
              <a:solidFill>
                <a:schemeClr val="tx1">
                  <a:lumMod val="75000"/>
                  <a:lumOff val="25000"/>
                </a:schemeClr>
              </a:solidFill>
              <a:latin typeface="Century Gothic"/>
              <a:cs typeface="Century Gothic"/>
            </a:endParaRPr>
          </a:p>
          <a:p>
            <a:pPr>
              <a:spcBef>
                <a:spcPct val="20000"/>
              </a:spcBef>
            </a:pPr>
            <a:r>
              <a:rPr lang="en-US" sz="1400" b="1" u="sng" dirty="0" smtClean="0">
                <a:solidFill>
                  <a:schemeClr val="tx1">
                    <a:lumMod val="65000"/>
                    <a:lumOff val="35000"/>
                  </a:schemeClr>
                </a:solidFill>
              </a:rPr>
              <a:t>PowerPoint font</a:t>
            </a:r>
          </a:p>
          <a:p>
            <a:pPr lvl="0">
              <a:spcBef>
                <a:spcPct val="20000"/>
              </a:spcBef>
            </a:pPr>
            <a:r>
              <a:rPr lang="en-US" sz="970" dirty="0" smtClean="0">
                <a:solidFill>
                  <a:srgbClr val="7F7F7F"/>
                </a:solidFill>
              </a:rPr>
              <a:t>Headings</a:t>
            </a:r>
            <a:endParaRPr lang="en-US" sz="970" b="1" dirty="0" smtClean="0">
              <a:solidFill>
                <a:srgbClr val="7F7F7F"/>
              </a:solidFill>
            </a:endParaRPr>
          </a:p>
          <a:p>
            <a:pPr>
              <a:spcBef>
                <a:spcPct val="20000"/>
              </a:spcBef>
            </a:pPr>
            <a:r>
              <a:rPr lang="en-US" sz="3200" dirty="0" smtClean="0">
                <a:solidFill>
                  <a:schemeClr val="tx1">
                    <a:tint val="75000"/>
                  </a:schemeClr>
                </a:solidFill>
              </a:rPr>
              <a:t>Century Gothic 32pt</a:t>
            </a:r>
          </a:p>
          <a:p>
            <a:pPr>
              <a:spcBef>
                <a:spcPct val="20000"/>
              </a:spcBef>
            </a:pPr>
            <a:r>
              <a:rPr lang="en-US" sz="970" dirty="0" smtClean="0">
                <a:solidFill>
                  <a:srgbClr val="7F7F7F"/>
                </a:solidFill>
              </a:rPr>
              <a:t>Body Copy</a:t>
            </a:r>
          </a:p>
          <a:p>
            <a:pPr>
              <a:spcBef>
                <a:spcPct val="20000"/>
              </a:spcBef>
            </a:pPr>
            <a:r>
              <a:rPr lang="en-US" sz="2400" dirty="0" smtClean="0">
                <a:solidFill>
                  <a:schemeClr val="tx1">
                    <a:tint val="75000"/>
                  </a:schemeClr>
                </a:solidFill>
                <a:latin typeface="Century Gothic"/>
                <a:cs typeface="Century Gothic"/>
              </a:rPr>
              <a:t>Century Gothic 24pt</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lang="en-US" sz="1081" dirty="0" smtClean="0">
              <a:solidFill>
                <a:schemeClr val="tx1">
                  <a:lumMod val="75000"/>
                  <a:lumOff val="25000"/>
                </a:schemeClr>
              </a:solidFill>
              <a:latin typeface="Century Gothic"/>
              <a:cs typeface="Century Gothic"/>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1081" b="0" i="0" u="none" strike="noStrike" kern="1200" cap="none" spc="0" normalizeH="0" baseline="0" noProof="0" dirty="0" smtClean="0">
              <a:ln>
                <a:noFill/>
              </a:ln>
              <a:solidFill>
                <a:schemeClr val="tx1">
                  <a:lumMod val="75000"/>
                  <a:lumOff val="25000"/>
                </a:schemeClr>
              </a:solidFill>
              <a:effectLst/>
              <a:uLnTx/>
              <a:uFillTx/>
              <a:latin typeface="Century Gothic"/>
              <a:ea typeface="+mn-ea"/>
              <a:cs typeface="Century Gothic"/>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1081" b="0" i="0" u="none" strike="noStrike" kern="1200" cap="none" spc="0" normalizeH="0" baseline="0" noProof="0" dirty="0">
              <a:ln>
                <a:noFill/>
              </a:ln>
              <a:solidFill>
                <a:schemeClr val="tx1">
                  <a:lumMod val="75000"/>
                  <a:lumOff val="25000"/>
                </a:schemeClr>
              </a:solidFill>
              <a:effectLst/>
              <a:uLnTx/>
              <a:uFillTx/>
              <a:latin typeface="Century Gothic"/>
              <a:ea typeface="+mn-ea"/>
              <a:cs typeface="Century Gothic"/>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2355</TotalTime>
  <Words>386</Words>
  <Application>Microsoft Macintosh PowerPoint</Application>
  <PresentationFormat>On-screen Show (4:3)</PresentationFormat>
  <Paragraphs>110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Logo</vt:lpstr>
      <vt:lpstr>Exclusion zone</vt:lpstr>
      <vt:lpstr>Logo – colour versions</vt:lpstr>
      <vt:lpstr>Colour palette</vt:lpstr>
      <vt:lpstr>Unacceptable Uses</vt:lpstr>
      <vt:lpstr>Typography  To ensure consistency in communications typography should be uniform across internal and external communications.   Italics, capital letters, underlined and coloured font should be used sparingly for special emphasis.  Text should not be justified.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Logo</dc:title>
  <dc:creator>Katie Hume</dc:creator>
  <cp:lastModifiedBy>Clint Williams</cp:lastModifiedBy>
  <cp:revision>18</cp:revision>
  <cp:lastPrinted>2011-07-14T23:57:08Z</cp:lastPrinted>
  <dcterms:created xsi:type="dcterms:W3CDTF">2011-07-27T22:40:50Z</dcterms:created>
  <dcterms:modified xsi:type="dcterms:W3CDTF">2012-01-05T22:13:18Z</dcterms:modified>
</cp:coreProperties>
</file>